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4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699E-040C-4A3F-A3BD-BEF6BCC1CE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CE2D85-DCA1-4C52-B1CC-13B14C74A5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2AA9FF-ED88-490B-887E-B5BBE36D7343}"/>
              </a:ext>
            </a:extLst>
          </p:cNvPr>
          <p:cNvSpPr>
            <a:spLocks noGrp="1"/>
          </p:cNvSpPr>
          <p:nvPr>
            <p:ph type="dt" sz="half" idx="10"/>
          </p:nvPr>
        </p:nvSpPr>
        <p:spPr/>
        <p:txBody>
          <a:bodyPr/>
          <a:lstStyle/>
          <a:p>
            <a:fld id="{9D327892-7B39-407A-A577-6E098695E2AD}" type="datetimeFigureOut">
              <a:rPr lang="en-US" smtClean="0"/>
              <a:t>9/5/2022</a:t>
            </a:fld>
            <a:endParaRPr lang="en-US"/>
          </a:p>
        </p:txBody>
      </p:sp>
      <p:sp>
        <p:nvSpPr>
          <p:cNvPr id="5" name="Footer Placeholder 4">
            <a:extLst>
              <a:ext uri="{FF2B5EF4-FFF2-40B4-BE49-F238E27FC236}">
                <a16:creationId xmlns:a16="http://schemas.microsoft.com/office/drawing/2014/main" id="{4449970C-C945-4DD5-99DB-40B006696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5033C-E732-47C9-BEF0-6B6A49A092D9}"/>
              </a:ext>
            </a:extLst>
          </p:cNvPr>
          <p:cNvSpPr>
            <a:spLocks noGrp="1"/>
          </p:cNvSpPr>
          <p:nvPr>
            <p:ph type="sldNum" sz="quarter" idx="12"/>
          </p:nvPr>
        </p:nvSpPr>
        <p:spPr/>
        <p:txBody>
          <a:bodyPr/>
          <a:lstStyle/>
          <a:p>
            <a:fld id="{2FA05A96-81D9-4293-B03D-726CF8F21DA0}" type="slidenum">
              <a:rPr lang="en-US" smtClean="0"/>
              <a:t>‹#›</a:t>
            </a:fld>
            <a:endParaRPr lang="en-US"/>
          </a:p>
        </p:txBody>
      </p:sp>
    </p:spTree>
    <p:extLst>
      <p:ext uri="{BB962C8B-B14F-4D97-AF65-F5344CB8AC3E}">
        <p14:creationId xmlns:p14="http://schemas.microsoft.com/office/powerpoint/2010/main" val="410490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FDC7-08DD-4064-B7A5-7CB6794997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95F202-13F0-45EE-AB3C-0BCF73D8C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E5930-8AA5-4E6F-981D-6A6217B4DA40}"/>
              </a:ext>
            </a:extLst>
          </p:cNvPr>
          <p:cNvSpPr>
            <a:spLocks noGrp="1"/>
          </p:cNvSpPr>
          <p:nvPr>
            <p:ph type="dt" sz="half" idx="10"/>
          </p:nvPr>
        </p:nvSpPr>
        <p:spPr/>
        <p:txBody>
          <a:bodyPr/>
          <a:lstStyle/>
          <a:p>
            <a:fld id="{9D327892-7B39-407A-A577-6E098695E2AD}" type="datetimeFigureOut">
              <a:rPr lang="en-US" smtClean="0"/>
              <a:t>9/5/2022</a:t>
            </a:fld>
            <a:endParaRPr lang="en-US"/>
          </a:p>
        </p:txBody>
      </p:sp>
      <p:sp>
        <p:nvSpPr>
          <p:cNvPr id="5" name="Footer Placeholder 4">
            <a:extLst>
              <a:ext uri="{FF2B5EF4-FFF2-40B4-BE49-F238E27FC236}">
                <a16:creationId xmlns:a16="http://schemas.microsoft.com/office/drawing/2014/main" id="{BB5FB3E3-B932-4B64-9501-143C05672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9189A-38E1-4A4C-BF1C-B932B684C4F3}"/>
              </a:ext>
            </a:extLst>
          </p:cNvPr>
          <p:cNvSpPr>
            <a:spLocks noGrp="1"/>
          </p:cNvSpPr>
          <p:nvPr>
            <p:ph type="sldNum" sz="quarter" idx="12"/>
          </p:nvPr>
        </p:nvSpPr>
        <p:spPr/>
        <p:txBody>
          <a:bodyPr/>
          <a:lstStyle/>
          <a:p>
            <a:fld id="{2FA05A96-81D9-4293-B03D-726CF8F21DA0}" type="slidenum">
              <a:rPr lang="en-US" smtClean="0"/>
              <a:t>‹#›</a:t>
            </a:fld>
            <a:endParaRPr lang="en-US"/>
          </a:p>
        </p:txBody>
      </p:sp>
    </p:spTree>
    <p:extLst>
      <p:ext uri="{BB962C8B-B14F-4D97-AF65-F5344CB8AC3E}">
        <p14:creationId xmlns:p14="http://schemas.microsoft.com/office/powerpoint/2010/main" val="382453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7D4FC6-2A56-4D04-9CDE-4E65BC88FF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03BC5C-3042-40D0-AC41-E54D317F7C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63C75-962A-4FCF-8C62-30A315D95413}"/>
              </a:ext>
            </a:extLst>
          </p:cNvPr>
          <p:cNvSpPr>
            <a:spLocks noGrp="1"/>
          </p:cNvSpPr>
          <p:nvPr>
            <p:ph type="dt" sz="half" idx="10"/>
          </p:nvPr>
        </p:nvSpPr>
        <p:spPr/>
        <p:txBody>
          <a:bodyPr/>
          <a:lstStyle/>
          <a:p>
            <a:fld id="{9D327892-7B39-407A-A577-6E098695E2AD}" type="datetimeFigureOut">
              <a:rPr lang="en-US" smtClean="0"/>
              <a:t>9/5/2022</a:t>
            </a:fld>
            <a:endParaRPr lang="en-US"/>
          </a:p>
        </p:txBody>
      </p:sp>
      <p:sp>
        <p:nvSpPr>
          <p:cNvPr id="5" name="Footer Placeholder 4">
            <a:extLst>
              <a:ext uri="{FF2B5EF4-FFF2-40B4-BE49-F238E27FC236}">
                <a16:creationId xmlns:a16="http://schemas.microsoft.com/office/drawing/2014/main" id="{9A133E64-BF8F-45E6-85F6-DB3F27898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846CC-FD69-4711-B0C0-31F8662390A6}"/>
              </a:ext>
            </a:extLst>
          </p:cNvPr>
          <p:cNvSpPr>
            <a:spLocks noGrp="1"/>
          </p:cNvSpPr>
          <p:nvPr>
            <p:ph type="sldNum" sz="quarter" idx="12"/>
          </p:nvPr>
        </p:nvSpPr>
        <p:spPr/>
        <p:txBody>
          <a:bodyPr/>
          <a:lstStyle/>
          <a:p>
            <a:fld id="{2FA05A96-81D9-4293-B03D-726CF8F21DA0}" type="slidenum">
              <a:rPr lang="en-US" smtClean="0"/>
              <a:t>‹#›</a:t>
            </a:fld>
            <a:endParaRPr lang="en-US"/>
          </a:p>
        </p:txBody>
      </p:sp>
    </p:spTree>
    <p:extLst>
      <p:ext uri="{BB962C8B-B14F-4D97-AF65-F5344CB8AC3E}">
        <p14:creationId xmlns:p14="http://schemas.microsoft.com/office/powerpoint/2010/main" val="393187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02449-3012-4518-90EA-A6B37083E0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998DDF-EC7D-4D36-8337-3DC6887735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D0CD9-E7C8-441C-A09E-2FA6E8421DD9}"/>
              </a:ext>
            </a:extLst>
          </p:cNvPr>
          <p:cNvSpPr>
            <a:spLocks noGrp="1"/>
          </p:cNvSpPr>
          <p:nvPr>
            <p:ph type="dt" sz="half" idx="10"/>
          </p:nvPr>
        </p:nvSpPr>
        <p:spPr/>
        <p:txBody>
          <a:bodyPr/>
          <a:lstStyle/>
          <a:p>
            <a:fld id="{9D327892-7B39-407A-A577-6E098695E2AD}" type="datetimeFigureOut">
              <a:rPr lang="en-US" smtClean="0"/>
              <a:t>9/5/2022</a:t>
            </a:fld>
            <a:endParaRPr lang="en-US"/>
          </a:p>
        </p:txBody>
      </p:sp>
      <p:sp>
        <p:nvSpPr>
          <p:cNvPr id="5" name="Footer Placeholder 4">
            <a:extLst>
              <a:ext uri="{FF2B5EF4-FFF2-40B4-BE49-F238E27FC236}">
                <a16:creationId xmlns:a16="http://schemas.microsoft.com/office/drawing/2014/main" id="{BEBDFB0B-2964-4214-833C-C690E5480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97BFA-9937-409C-8367-F341BFD53AAC}"/>
              </a:ext>
            </a:extLst>
          </p:cNvPr>
          <p:cNvSpPr>
            <a:spLocks noGrp="1"/>
          </p:cNvSpPr>
          <p:nvPr>
            <p:ph type="sldNum" sz="quarter" idx="12"/>
          </p:nvPr>
        </p:nvSpPr>
        <p:spPr/>
        <p:txBody>
          <a:bodyPr/>
          <a:lstStyle/>
          <a:p>
            <a:fld id="{2FA05A96-81D9-4293-B03D-726CF8F21DA0}" type="slidenum">
              <a:rPr lang="en-US" smtClean="0"/>
              <a:t>‹#›</a:t>
            </a:fld>
            <a:endParaRPr lang="en-US"/>
          </a:p>
        </p:txBody>
      </p:sp>
    </p:spTree>
    <p:extLst>
      <p:ext uri="{BB962C8B-B14F-4D97-AF65-F5344CB8AC3E}">
        <p14:creationId xmlns:p14="http://schemas.microsoft.com/office/powerpoint/2010/main" val="3479128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B49C-7C20-4310-B352-2155D40F50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AA63B2-074D-401D-A4BE-FDDE382396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0E14AC-E668-4071-BFB5-16FD9FA93F9A}"/>
              </a:ext>
            </a:extLst>
          </p:cNvPr>
          <p:cNvSpPr>
            <a:spLocks noGrp="1"/>
          </p:cNvSpPr>
          <p:nvPr>
            <p:ph type="dt" sz="half" idx="10"/>
          </p:nvPr>
        </p:nvSpPr>
        <p:spPr/>
        <p:txBody>
          <a:bodyPr/>
          <a:lstStyle/>
          <a:p>
            <a:fld id="{9D327892-7B39-407A-A577-6E098695E2AD}" type="datetimeFigureOut">
              <a:rPr lang="en-US" smtClean="0"/>
              <a:t>9/5/2022</a:t>
            </a:fld>
            <a:endParaRPr lang="en-US"/>
          </a:p>
        </p:txBody>
      </p:sp>
      <p:sp>
        <p:nvSpPr>
          <p:cNvPr id="5" name="Footer Placeholder 4">
            <a:extLst>
              <a:ext uri="{FF2B5EF4-FFF2-40B4-BE49-F238E27FC236}">
                <a16:creationId xmlns:a16="http://schemas.microsoft.com/office/drawing/2014/main" id="{FAC9BAC5-65E7-4995-8E77-1B7A7FB31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36FF6-BC5F-4909-AFD6-D61EC8A6D813}"/>
              </a:ext>
            </a:extLst>
          </p:cNvPr>
          <p:cNvSpPr>
            <a:spLocks noGrp="1"/>
          </p:cNvSpPr>
          <p:nvPr>
            <p:ph type="sldNum" sz="quarter" idx="12"/>
          </p:nvPr>
        </p:nvSpPr>
        <p:spPr/>
        <p:txBody>
          <a:bodyPr/>
          <a:lstStyle/>
          <a:p>
            <a:fld id="{2FA05A96-81D9-4293-B03D-726CF8F21DA0}" type="slidenum">
              <a:rPr lang="en-US" smtClean="0"/>
              <a:t>‹#›</a:t>
            </a:fld>
            <a:endParaRPr lang="en-US"/>
          </a:p>
        </p:txBody>
      </p:sp>
    </p:spTree>
    <p:extLst>
      <p:ext uri="{BB962C8B-B14F-4D97-AF65-F5344CB8AC3E}">
        <p14:creationId xmlns:p14="http://schemas.microsoft.com/office/powerpoint/2010/main" val="213205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DC33-1FB8-408F-91A8-405562F0C0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D33F0-2FBB-4F66-8927-642F38E860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A8397B-47FE-4213-97D7-C6B80554EA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9BA593-6E43-44F8-9B27-6416659CCEC8}"/>
              </a:ext>
            </a:extLst>
          </p:cNvPr>
          <p:cNvSpPr>
            <a:spLocks noGrp="1"/>
          </p:cNvSpPr>
          <p:nvPr>
            <p:ph type="dt" sz="half" idx="10"/>
          </p:nvPr>
        </p:nvSpPr>
        <p:spPr/>
        <p:txBody>
          <a:bodyPr/>
          <a:lstStyle/>
          <a:p>
            <a:fld id="{9D327892-7B39-407A-A577-6E098695E2AD}" type="datetimeFigureOut">
              <a:rPr lang="en-US" smtClean="0"/>
              <a:t>9/5/2022</a:t>
            </a:fld>
            <a:endParaRPr lang="en-US"/>
          </a:p>
        </p:txBody>
      </p:sp>
      <p:sp>
        <p:nvSpPr>
          <p:cNvPr id="6" name="Footer Placeholder 5">
            <a:extLst>
              <a:ext uri="{FF2B5EF4-FFF2-40B4-BE49-F238E27FC236}">
                <a16:creationId xmlns:a16="http://schemas.microsoft.com/office/drawing/2014/main" id="{F76C2270-BA19-43EE-B52C-0AA5854BB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AB927A-BA3B-45E2-B2AE-98FA916E3E85}"/>
              </a:ext>
            </a:extLst>
          </p:cNvPr>
          <p:cNvSpPr>
            <a:spLocks noGrp="1"/>
          </p:cNvSpPr>
          <p:nvPr>
            <p:ph type="sldNum" sz="quarter" idx="12"/>
          </p:nvPr>
        </p:nvSpPr>
        <p:spPr/>
        <p:txBody>
          <a:bodyPr/>
          <a:lstStyle/>
          <a:p>
            <a:fld id="{2FA05A96-81D9-4293-B03D-726CF8F21DA0}" type="slidenum">
              <a:rPr lang="en-US" smtClean="0"/>
              <a:t>‹#›</a:t>
            </a:fld>
            <a:endParaRPr lang="en-US"/>
          </a:p>
        </p:txBody>
      </p:sp>
    </p:spTree>
    <p:extLst>
      <p:ext uri="{BB962C8B-B14F-4D97-AF65-F5344CB8AC3E}">
        <p14:creationId xmlns:p14="http://schemas.microsoft.com/office/powerpoint/2010/main" val="170100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0548C-DFD7-4331-A6CA-BCFCCBE5BC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454779-3F04-480C-B38C-37079436E8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5E0411-A8E4-4A00-B5A3-56C78693E8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93B05E-F7B7-4D6B-AFCF-932BA2B5F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905D51-2470-436E-AB15-9C37AA722B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91112A-A238-4CEA-8525-2A813DAA2522}"/>
              </a:ext>
            </a:extLst>
          </p:cNvPr>
          <p:cNvSpPr>
            <a:spLocks noGrp="1"/>
          </p:cNvSpPr>
          <p:nvPr>
            <p:ph type="dt" sz="half" idx="10"/>
          </p:nvPr>
        </p:nvSpPr>
        <p:spPr/>
        <p:txBody>
          <a:bodyPr/>
          <a:lstStyle/>
          <a:p>
            <a:fld id="{9D327892-7B39-407A-A577-6E098695E2AD}" type="datetimeFigureOut">
              <a:rPr lang="en-US" smtClean="0"/>
              <a:t>9/5/2022</a:t>
            </a:fld>
            <a:endParaRPr lang="en-US"/>
          </a:p>
        </p:txBody>
      </p:sp>
      <p:sp>
        <p:nvSpPr>
          <p:cNvPr id="8" name="Footer Placeholder 7">
            <a:extLst>
              <a:ext uri="{FF2B5EF4-FFF2-40B4-BE49-F238E27FC236}">
                <a16:creationId xmlns:a16="http://schemas.microsoft.com/office/drawing/2014/main" id="{6FB11D1E-EF81-4AFB-98DE-28BBD133CA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4FA0AB-86AF-4667-816E-B74770018C23}"/>
              </a:ext>
            </a:extLst>
          </p:cNvPr>
          <p:cNvSpPr>
            <a:spLocks noGrp="1"/>
          </p:cNvSpPr>
          <p:nvPr>
            <p:ph type="sldNum" sz="quarter" idx="12"/>
          </p:nvPr>
        </p:nvSpPr>
        <p:spPr/>
        <p:txBody>
          <a:bodyPr/>
          <a:lstStyle/>
          <a:p>
            <a:fld id="{2FA05A96-81D9-4293-B03D-726CF8F21DA0}" type="slidenum">
              <a:rPr lang="en-US" smtClean="0"/>
              <a:t>‹#›</a:t>
            </a:fld>
            <a:endParaRPr lang="en-US"/>
          </a:p>
        </p:txBody>
      </p:sp>
    </p:spTree>
    <p:extLst>
      <p:ext uri="{BB962C8B-B14F-4D97-AF65-F5344CB8AC3E}">
        <p14:creationId xmlns:p14="http://schemas.microsoft.com/office/powerpoint/2010/main" val="1799695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29D9E-EA7D-457A-B284-9FE0B729AB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2943C4-535B-4FC2-95E8-8E25EF6B994F}"/>
              </a:ext>
            </a:extLst>
          </p:cNvPr>
          <p:cNvSpPr>
            <a:spLocks noGrp="1"/>
          </p:cNvSpPr>
          <p:nvPr>
            <p:ph type="dt" sz="half" idx="10"/>
          </p:nvPr>
        </p:nvSpPr>
        <p:spPr/>
        <p:txBody>
          <a:bodyPr/>
          <a:lstStyle/>
          <a:p>
            <a:fld id="{9D327892-7B39-407A-A577-6E098695E2AD}" type="datetimeFigureOut">
              <a:rPr lang="en-US" smtClean="0"/>
              <a:t>9/5/2022</a:t>
            </a:fld>
            <a:endParaRPr lang="en-US"/>
          </a:p>
        </p:txBody>
      </p:sp>
      <p:sp>
        <p:nvSpPr>
          <p:cNvPr id="4" name="Footer Placeholder 3">
            <a:extLst>
              <a:ext uri="{FF2B5EF4-FFF2-40B4-BE49-F238E27FC236}">
                <a16:creationId xmlns:a16="http://schemas.microsoft.com/office/drawing/2014/main" id="{C54E695C-F557-4E41-BD39-CA2BEFA4FF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9491A3-565A-4155-A0AB-6B596649729D}"/>
              </a:ext>
            </a:extLst>
          </p:cNvPr>
          <p:cNvSpPr>
            <a:spLocks noGrp="1"/>
          </p:cNvSpPr>
          <p:nvPr>
            <p:ph type="sldNum" sz="quarter" idx="12"/>
          </p:nvPr>
        </p:nvSpPr>
        <p:spPr/>
        <p:txBody>
          <a:bodyPr/>
          <a:lstStyle/>
          <a:p>
            <a:fld id="{2FA05A96-81D9-4293-B03D-726CF8F21DA0}" type="slidenum">
              <a:rPr lang="en-US" smtClean="0"/>
              <a:t>‹#›</a:t>
            </a:fld>
            <a:endParaRPr lang="en-US"/>
          </a:p>
        </p:txBody>
      </p:sp>
    </p:spTree>
    <p:extLst>
      <p:ext uri="{BB962C8B-B14F-4D97-AF65-F5344CB8AC3E}">
        <p14:creationId xmlns:p14="http://schemas.microsoft.com/office/powerpoint/2010/main" val="371833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7D133A-F0FC-49F8-AC3D-034A5D9C4B26}"/>
              </a:ext>
            </a:extLst>
          </p:cNvPr>
          <p:cNvSpPr>
            <a:spLocks noGrp="1"/>
          </p:cNvSpPr>
          <p:nvPr>
            <p:ph type="dt" sz="half" idx="10"/>
          </p:nvPr>
        </p:nvSpPr>
        <p:spPr/>
        <p:txBody>
          <a:bodyPr/>
          <a:lstStyle/>
          <a:p>
            <a:fld id="{9D327892-7B39-407A-A577-6E098695E2AD}" type="datetimeFigureOut">
              <a:rPr lang="en-US" smtClean="0"/>
              <a:t>9/5/2022</a:t>
            </a:fld>
            <a:endParaRPr lang="en-US"/>
          </a:p>
        </p:txBody>
      </p:sp>
      <p:sp>
        <p:nvSpPr>
          <p:cNvPr id="3" name="Footer Placeholder 2">
            <a:extLst>
              <a:ext uri="{FF2B5EF4-FFF2-40B4-BE49-F238E27FC236}">
                <a16:creationId xmlns:a16="http://schemas.microsoft.com/office/drawing/2014/main" id="{84F80AF7-CB73-4BF6-AA9C-D3281321D7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C2336D-5C26-4034-A946-AD7C6912374D}"/>
              </a:ext>
            </a:extLst>
          </p:cNvPr>
          <p:cNvSpPr>
            <a:spLocks noGrp="1"/>
          </p:cNvSpPr>
          <p:nvPr>
            <p:ph type="sldNum" sz="quarter" idx="12"/>
          </p:nvPr>
        </p:nvSpPr>
        <p:spPr/>
        <p:txBody>
          <a:bodyPr/>
          <a:lstStyle/>
          <a:p>
            <a:fld id="{2FA05A96-81D9-4293-B03D-726CF8F21DA0}" type="slidenum">
              <a:rPr lang="en-US" smtClean="0"/>
              <a:t>‹#›</a:t>
            </a:fld>
            <a:endParaRPr lang="en-US"/>
          </a:p>
        </p:txBody>
      </p:sp>
    </p:spTree>
    <p:extLst>
      <p:ext uri="{BB962C8B-B14F-4D97-AF65-F5344CB8AC3E}">
        <p14:creationId xmlns:p14="http://schemas.microsoft.com/office/powerpoint/2010/main" val="323427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A849-9AEB-42B5-BCEC-EF23B971C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02962C-6DC9-430C-A9B6-A22B5C021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FAE4CF-26CF-4EE3-A9EB-8D8BA1E39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0B3FE-99F2-4AD1-A559-2A770185F700}"/>
              </a:ext>
            </a:extLst>
          </p:cNvPr>
          <p:cNvSpPr>
            <a:spLocks noGrp="1"/>
          </p:cNvSpPr>
          <p:nvPr>
            <p:ph type="dt" sz="half" idx="10"/>
          </p:nvPr>
        </p:nvSpPr>
        <p:spPr/>
        <p:txBody>
          <a:bodyPr/>
          <a:lstStyle/>
          <a:p>
            <a:fld id="{9D327892-7B39-407A-A577-6E098695E2AD}" type="datetimeFigureOut">
              <a:rPr lang="en-US" smtClean="0"/>
              <a:t>9/5/2022</a:t>
            </a:fld>
            <a:endParaRPr lang="en-US"/>
          </a:p>
        </p:txBody>
      </p:sp>
      <p:sp>
        <p:nvSpPr>
          <p:cNvPr id="6" name="Footer Placeholder 5">
            <a:extLst>
              <a:ext uri="{FF2B5EF4-FFF2-40B4-BE49-F238E27FC236}">
                <a16:creationId xmlns:a16="http://schemas.microsoft.com/office/drawing/2014/main" id="{40F80751-8B2B-4337-AF99-C4559E4A9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5E2833-6346-4B2D-AA05-A3FEEF87415D}"/>
              </a:ext>
            </a:extLst>
          </p:cNvPr>
          <p:cNvSpPr>
            <a:spLocks noGrp="1"/>
          </p:cNvSpPr>
          <p:nvPr>
            <p:ph type="sldNum" sz="quarter" idx="12"/>
          </p:nvPr>
        </p:nvSpPr>
        <p:spPr/>
        <p:txBody>
          <a:bodyPr/>
          <a:lstStyle/>
          <a:p>
            <a:fld id="{2FA05A96-81D9-4293-B03D-726CF8F21DA0}" type="slidenum">
              <a:rPr lang="en-US" smtClean="0"/>
              <a:t>‹#›</a:t>
            </a:fld>
            <a:endParaRPr lang="en-US"/>
          </a:p>
        </p:txBody>
      </p:sp>
    </p:spTree>
    <p:extLst>
      <p:ext uri="{BB962C8B-B14F-4D97-AF65-F5344CB8AC3E}">
        <p14:creationId xmlns:p14="http://schemas.microsoft.com/office/powerpoint/2010/main" val="268384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5927-5EB1-4F19-8CA7-D59D4FA435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AF5B34-A6D0-46C4-991E-67A541597D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F1D84B-08F8-4BFA-A4E7-13A165320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420848-C271-4D77-8A59-D4E5FAF8CC7C}"/>
              </a:ext>
            </a:extLst>
          </p:cNvPr>
          <p:cNvSpPr>
            <a:spLocks noGrp="1"/>
          </p:cNvSpPr>
          <p:nvPr>
            <p:ph type="dt" sz="half" idx="10"/>
          </p:nvPr>
        </p:nvSpPr>
        <p:spPr/>
        <p:txBody>
          <a:bodyPr/>
          <a:lstStyle/>
          <a:p>
            <a:fld id="{9D327892-7B39-407A-A577-6E098695E2AD}" type="datetimeFigureOut">
              <a:rPr lang="en-US" smtClean="0"/>
              <a:t>9/5/2022</a:t>
            </a:fld>
            <a:endParaRPr lang="en-US"/>
          </a:p>
        </p:txBody>
      </p:sp>
      <p:sp>
        <p:nvSpPr>
          <p:cNvPr id="6" name="Footer Placeholder 5">
            <a:extLst>
              <a:ext uri="{FF2B5EF4-FFF2-40B4-BE49-F238E27FC236}">
                <a16:creationId xmlns:a16="http://schemas.microsoft.com/office/drawing/2014/main" id="{6C5E1D1E-9C51-44D9-A7EA-C97FB96921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85948-B598-4A8F-ACA1-C43262CCBC93}"/>
              </a:ext>
            </a:extLst>
          </p:cNvPr>
          <p:cNvSpPr>
            <a:spLocks noGrp="1"/>
          </p:cNvSpPr>
          <p:nvPr>
            <p:ph type="sldNum" sz="quarter" idx="12"/>
          </p:nvPr>
        </p:nvSpPr>
        <p:spPr/>
        <p:txBody>
          <a:bodyPr/>
          <a:lstStyle/>
          <a:p>
            <a:fld id="{2FA05A96-81D9-4293-B03D-726CF8F21DA0}" type="slidenum">
              <a:rPr lang="en-US" smtClean="0"/>
              <a:t>‹#›</a:t>
            </a:fld>
            <a:endParaRPr lang="en-US"/>
          </a:p>
        </p:txBody>
      </p:sp>
    </p:spTree>
    <p:extLst>
      <p:ext uri="{BB962C8B-B14F-4D97-AF65-F5344CB8AC3E}">
        <p14:creationId xmlns:p14="http://schemas.microsoft.com/office/powerpoint/2010/main" val="25648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9C8B32-9B00-4713-A2BE-78646D2D67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7F12CE-AC45-4043-92CB-B482AD56E8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A7014E-3E09-4DA8-B0DA-A2B75073F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27892-7B39-407A-A577-6E098695E2AD}" type="datetimeFigureOut">
              <a:rPr lang="en-US" smtClean="0"/>
              <a:t>9/5/2022</a:t>
            </a:fld>
            <a:endParaRPr lang="en-US"/>
          </a:p>
        </p:txBody>
      </p:sp>
      <p:sp>
        <p:nvSpPr>
          <p:cNvPr id="5" name="Footer Placeholder 4">
            <a:extLst>
              <a:ext uri="{FF2B5EF4-FFF2-40B4-BE49-F238E27FC236}">
                <a16:creationId xmlns:a16="http://schemas.microsoft.com/office/drawing/2014/main" id="{6052913C-B82B-4742-91B9-7B7AECF779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84221F-550D-4D06-A810-963A3D0641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05A96-81D9-4293-B03D-726CF8F21DA0}" type="slidenum">
              <a:rPr lang="en-US" smtClean="0"/>
              <a:t>‹#›</a:t>
            </a:fld>
            <a:endParaRPr lang="en-US"/>
          </a:p>
        </p:txBody>
      </p:sp>
    </p:spTree>
    <p:extLst>
      <p:ext uri="{BB962C8B-B14F-4D97-AF65-F5344CB8AC3E}">
        <p14:creationId xmlns:p14="http://schemas.microsoft.com/office/powerpoint/2010/main" val="2913243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40096F-D265-4152-9B0E-52D102500FC6}"/>
              </a:ext>
            </a:extLst>
          </p:cNvPr>
          <p:cNvSpPr/>
          <p:nvPr/>
        </p:nvSpPr>
        <p:spPr>
          <a:xfrm>
            <a:off x="3757949" y="224135"/>
            <a:ext cx="5119991"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KIỂM TRA BÀI CŨ</a:t>
            </a:r>
          </a:p>
        </p:txBody>
      </p:sp>
      <p:sp>
        <p:nvSpPr>
          <p:cNvPr id="5" name="TextBox 4">
            <a:extLst>
              <a:ext uri="{FF2B5EF4-FFF2-40B4-BE49-F238E27FC236}">
                <a16:creationId xmlns:a16="http://schemas.microsoft.com/office/drawing/2014/main" id="{62DD404B-02F7-4A77-86D4-5F1D6E81617B}"/>
              </a:ext>
            </a:extLst>
          </p:cNvPr>
          <p:cNvSpPr txBox="1"/>
          <p:nvPr/>
        </p:nvSpPr>
        <p:spPr>
          <a:xfrm>
            <a:off x="905517" y="1313614"/>
            <a:ext cx="956125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 Di truyền học đề cập đến vấn đề gì và vai trò của nó? </a:t>
            </a:r>
          </a:p>
        </p:txBody>
      </p:sp>
      <p:sp>
        <p:nvSpPr>
          <p:cNvPr id="7" name="TextBox 6">
            <a:extLst>
              <a:ext uri="{FF2B5EF4-FFF2-40B4-BE49-F238E27FC236}">
                <a16:creationId xmlns:a16="http://schemas.microsoft.com/office/drawing/2014/main" id="{B324DF81-FF63-447D-A6F2-B12363ED465A}"/>
              </a:ext>
            </a:extLst>
          </p:cNvPr>
          <p:cNvSpPr txBox="1"/>
          <p:nvPr/>
        </p:nvSpPr>
        <p:spPr>
          <a:xfrm>
            <a:off x="905517" y="2210259"/>
            <a:ext cx="956125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 Chép đúng kí hiệu GV đọc.</a:t>
            </a:r>
          </a:p>
        </p:txBody>
      </p:sp>
    </p:spTree>
    <p:extLst>
      <p:ext uri="{BB962C8B-B14F-4D97-AF65-F5344CB8AC3E}">
        <p14:creationId xmlns:p14="http://schemas.microsoft.com/office/powerpoint/2010/main" val="205006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EA779C-E779-417C-88B6-6549C6E79B3B}"/>
              </a:ext>
            </a:extLst>
          </p:cNvPr>
          <p:cNvSpPr txBox="1"/>
          <p:nvPr/>
        </p:nvSpPr>
        <p:spPr>
          <a:xfrm>
            <a:off x="417251" y="370898"/>
            <a:ext cx="140267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Tuần 1</a:t>
            </a:r>
          </a:p>
        </p:txBody>
      </p:sp>
      <p:sp>
        <p:nvSpPr>
          <p:cNvPr id="3" name="TextBox 2">
            <a:extLst>
              <a:ext uri="{FF2B5EF4-FFF2-40B4-BE49-F238E27FC236}">
                <a16:creationId xmlns:a16="http://schemas.microsoft.com/office/drawing/2014/main" id="{93C74BD5-E7CC-4EE9-A9B1-6179CFD80717}"/>
              </a:ext>
            </a:extLst>
          </p:cNvPr>
          <p:cNvSpPr txBox="1"/>
          <p:nvPr/>
        </p:nvSpPr>
        <p:spPr>
          <a:xfrm>
            <a:off x="1060882" y="993576"/>
            <a:ext cx="1518082"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BÀI 2</a:t>
            </a:r>
          </a:p>
        </p:txBody>
      </p:sp>
      <p:sp>
        <p:nvSpPr>
          <p:cNvPr id="4" name="Rectangle 3">
            <a:extLst>
              <a:ext uri="{FF2B5EF4-FFF2-40B4-BE49-F238E27FC236}">
                <a16:creationId xmlns:a16="http://schemas.microsoft.com/office/drawing/2014/main" id="{8E78B54B-C6D8-43BA-A522-3FC12AD4E41A}"/>
              </a:ext>
            </a:extLst>
          </p:cNvPr>
          <p:cNvSpPr/>
          <p:nvPr/>
        </p:nvSpPr>
        <p:spPr>
          <a:xfrm>
            <a:off x="2468791" y="793521"/>
            <a:ext cx="7740452" cy="923330"/>
          </a:xfrm>
          <a:prstGeom prst="rect">
            <a:avLst/>
          </a:prstGeom>
          <a:noFill/>
        </p:spPr>
        <p:txBody>
          <a:bodyPr wrap="none" lIns="91440" tIns="45720" rIns="91440" bIns="45720">
            <a:spAutoFit/>
          </a:bodyPr>
          <a:lstStyle/>
          <a:p>
            <a:pPr algn="ctr"/>
            <a:r>
              <a:rPr lang="en-US" sz="5400" b="1" cap="none" spc="0">
                <a:ln w="6600">
                  <a:solidFill>
                    <a:schemeClr val="accent2"/>
                  </a:solidFill>
                  <a:prstDash val="solid"/>
                </a:ln>
                <a:solidFill>
                  <a:srgbClr val="FF0000"/>
                </a:solidFill>
                <a:effectLst>
                  <a:outerShdw dist="38100" dir="2700000" algn="tl" rotWithShape="0">
                    <a:schemeClr val="accent2"/>
                  </a:outerShdw>
                </a:effectLst>
              </a:rPr>
              <a:t>LAI MỘT CẶP TÍNH TRẠNG</a:t>
            </a:r>
          </a:p>
        </p:txBody>
      </p:sp>
      <p:sp>
        <p:nvSpPr>
          <p:cNvPr id="5" name="TextBox 4">
            <a:extLst>
              <a:ext uri="{FF2B5EF4-FFF2-40B4-BE49-F238E27FC236}">
                <a16:creationId xmlns:a16="http://schemas.microsoft.com/office/drawing/2014/main" id="{90B217E3-8D9B-4745-B859-45B77DDFC7F4}"/>
              </a:ext>
            </a:extLst>
          </p:cNvPr>
          <p:cNvSpPr txBox="1"/>
          <p:nvPr/>
        </p:nvSpPr>
        <p:spPr>
          <a:xfrm>
            <a:off x="297403" y="1716851"/>
            <a:ext cx="482945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I. Thí nghiệm của Mendel</a:t>
            </a:r>
          </a:p>
        </p:txBody>
      </p:sp>
      <p:pic>
        <p:nvPicPr>
          <p:cNvPr id="1028" name="Picture 4" descr="Thí nghiệm Lai Một Cặp Tính Trạng của Men Đen môn Sinh học 9 năm 2021 - Ôn  Thi HSG">
            <a:extLst>
              <a:ext uri="{FF2B5EF4-FFF2-40B4-BE49-F238E27FC236}">
                <a16:creationId xmlns:a16="http://schemas.microsoft.com/office/drawing/2014/main" id="{0B4A802F-7F3C-43C6-AFB8-C12D5CAB4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54" y="2440126"/>
            <a:ext cx="5686425" cy="3171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1EA3EC5-6C49-417F-9306-C5ACECE5AB15}"/>
              </a:ext>
            </a:extLst>
          </p:cNvPr>
          <p:cNvSpPr txBox="1"/>
          <p:nvPr/>
        </p:nvSpPr>
        <p:spPr>
          <a:xfrm>
            <a:off x="6799693" y="2240071"/>
            <a:ext cx="4829453"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 Quan sát hình 2.1, trình bày các bước thí nghiệm của Mendel?</a:t>
            </a:r>
          </a:p>
        </p:txBody>
      </p:sp>
      <p:sp>
        <p:nvSpPr>
          <p:cNvPr id="9" name="TextBox 8">
            <a:extLst>
              <a:ext uri="{FF2B5EF4-FFF2-40B4-BE49-F238E27FC236}">
                <a16:creationId xmlns:a16="http://schemas.microsoft.com/office/drawing/2014/main" id="{C547D13D-003F-4EA4-9EA5-B14BB81F15D9}"/>
              </a:ext>
            </a:extLst>
          </p:cNvPr>
          <p:cNvSpPr txBox="1"/>
          <p:nvPr/>
        </p:nvSpPr>
        <p:spPr>
          <a:xfrm>
            <a:off x="6799693" y="3759053"/>
            <a:ext cx="482945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 Kiểu gen là gì?</a:t>
            </a:r>
          </a:p>
        </p:txBody>
      </p:sp>
      <p:sp>
        <p:nvSpPr>
          <p:cNvPr id="10" name="TextBox 9">
            <a:extLst>
              <a:ext uri="{FF2B5EF4-FFF2-40B4-BE49-F238E27FC236}">
                <a16:creationId xmlns:a16="http://schemas.microsoft.com/office/drawing/2014/main" id="{F6747DEA-BB1E-490F-BF0D-BA0A8DA102BF}"/>
              </a:ext>
            </a:extLst>
          </p:cNvPr>
          <p:cNvSpPr txBox="1"/>
          <p:nvPr/>
        </p:nvSpPr>
        <p:spPr>
          <a:xfrm>
            <a:off x="6799692" y="4416260"/>
            <a:ext cx="482945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 Kiểu hình là gì?</a:t>
            </a:r>
          </a:p>
        </p:txBody>
      </p:sp>
    </p:spTree>
    <p:extLst>
      <p:ext uri="{BB962C8B-B14F-4D97-AF65-F5344CB8AC3E}">
        <p14:creationId xmlns:p14="http://schemas.microsoft.com/office/powerpoint/2010/main" val="31222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ppt_x"/>
                                          </p:val>
                                        </p:tav>
                                        <p:tav tm="100000">
                                          <p:val>
                                            <p:strVal val="#ppt_x"/>
                                          </p:val>
                                        </p:tav>
                                      </p:tavLst>
                                    </p:anim>
                                    <p:anim calcmode="lin" valueType="num">
                                      <p:cBhvr additive="base">
                                        <p:cTn id="2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89A0E0-9862-4CF3-8044-167CE909CA56}"/>
              </a:ext>
            </a:extLst>
          </p:cNvPr>
          <p:cNvSpPr txBox="1"/>
          <p:nvPr/>
        </p:nvSpPr>
        <p:spPr>
          <a:xfrm>
            <a:off x="385578" y="183886"/>
            <a:ext cx="1159927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4/ Mendel thu được kết quả như bảng/ 8; Hãy tính tỉ lệ kiểu hình của F</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a:t>
            </a:r>
          </a:p>
        </p:txBody>
      </p:sp>
      <p:graphicFrame>
        <p:nvGraphicFramePr>
          <p:cNvPr id="3" name="Table 3">
            <a:extLst>
              <a:ext uri="{FF2B5EF4-FFF2-40B4-BE49-F238E27FC236}">
                <a16:creationId xmlns:a16="http://schemas.microsoft.com/office/drawing/2014/main" id="{51BCE11B-4466-439D-A433-4359AA7841EF}"/>
              </a:ext>
            </a:extLst>
          </p:cNvPr>
          <p:cNvGraphicFramePr>
            <a:graphicFrameLocks noGrp="1"/>
          </p:cNvGraphicFramePr>
          <p:nvPr>
            <p:extLst>
              <p:ext uri="{D42A27DB-BD31-4B8C-83A1-F6EECF244321}">
                <p14:modId xmlns:p14="http://schemas.microsoft.com/office/powerpoint/2010/main" val="3423830710"/>
              </p:ext>
            </p:extLst>
          </p:nvPr>
        </p:nvGraphicFramePr>
        <p:xfrm>
          <a:off x="1047575" y="1092799"/>
          <a:ext cx="9038818" cy="1584960"/>
        </p:xfrm>
        <a:graphic>
          <a:graphicData uri="http://schemas.openxmlformats.org/drawingml/2006/table">
            <a:tbl>
              <a:tblPr firstRow="1" bandRow="1">
                <a:tableStyleId>{5940675A-B579-460E-94D1-54222C63F5DA}</a:tableStyleId>
              </a:tblPr>
              <a:tblGrid>
                <a:gridCol w="2488727">
                  <a:extLst>
                    <a:ext uri="{9D8B030D-6E8A-4147-A177-3AD203B41FA5}">
                      <a16:colId xmlns:a16="http://schemas.microsoft.com/office/drawing/2014/main" val="1116786670"/>
                    </a:ext>
                  </a:extLst>
                </a:gridCol>
                <a:gridCol w="1259633">
                  <a:extLst>
                    <a:ext uri="{9D8B030D-6E8A-4147-A177-3AD203B41FA5}">
                      <a16:colId xmlns:a16="http://schemas.microsoft.com/office/drawing/2014/main" val="4170015848"/>
                    </a:ext>
                  </a:extLst>
                </a:gridCol>
                <a:gridCol w="3508310">
                  <a:extLst>
                    <a:ext uri="{9D8B030D-6E8A-4147-A177-3AD203B41FA5}">
                      <a16:colId xmlns:a16="http://schemas.microsoft.com/office/drawing/2014/main" val="1317453109"/>
                    </a:ext>
                  </a:extLst>
                </a:gridCol>
                <a:gridCol w="1782148">
                  <a:extLst>
                    <a:ext uri="{9D8B030D-6E8A-4147-A177-3AD203B41FA5}">
                      <a16:colId xmlns:a16="http://schemas.microsoft.com/office/drawing/2014/main" val="1657948296"/>
                    </a:ext>
                  </a:extLst>
                </a:gridCol>
              </a:tblGrid>
              <a:tr h="370840">
                <a:tc>
                  <a:txBody>
                    <a:bodyPr/>
                    <a:lstStyle/>
                    <a:p>
                      <a:pPr algn="ctr"/>
                      <a:r>
                        <a:rPr lang="en-US" sz="2000" b="1">
                          <a:latin typeface="Times New Roman" panose="02020603050405020304" pitchFamily="18" charset="0"/>
                          <a:cs typeface="Times New Roman" panose="02020603050405020304" pitchFamily="18" charset="0"/>
                        </a:rPr>
                        <a:t>P</a:t>
                      </a:r>
                    </a:p>
                  </a:txBody>
                  <a:tcPr/>
                </a:tc>
                <a:tc>
                  <a:txBody>
                    <a:bodyPr/>
                    <a:lstStyle/>
                    <a:p>
                      <a:pPr algn="ctr"/>
                      <a:r>
                        <a:rPr lang="en-US" sz="2000" b="1">
                          <a:latin typeface="Times New Roman" panose="02020603050405020304" pitchFamily="18" charset="0"/>
                          <a:cs typeface="Times New Roman" panose="02020603050405020304" pitchFamily="18" charset="0"/>
                        </a:rPr>
                        <a:t>F</a:t>
                      </a:r>
                      <a:r>
                        <a:rPr lang="en-US" sz="2000" b="1" baseline="-25000">
                          <a:latin typeface="Times New Roman" panose="02020603050405020304" pitchFamily="18" charset="0"/>
                          <a:cs typeface="Times New Roman" panose="02020603050405020304" pitchFamily="18" charset="0"/>
                        </a:rPr>
                        <a:t>1</a:t>
                      </a:r>
                    </a:p>
                  </a:txBody>
                  <a:tcPr/>
                </a:tc>
                <a:tc>
                  <a:txBody>
                    <a:bodyPr/>
                    <a:lstStyle/>
                    <a:p>
                      <a:pPr algn="ctr"/>
                      <a:r>
                        <a:rPr lang="en-US" sz="2000" b="1">
                          <a:latin typeface="Times New Roman" panose="02020603050405020304" pitchFamily="18" charset="0"/>
                          <a:cs typeface="Times New Roman" panose="02020603050405020304" pitchFamily="18" charset="0"/>
                        </a:rPr>
                        <a:t>F</a:t>
                      </a:r>
                      <a:r>
                        <a:rPr lang="en-US" sz="2000" b="1" baseline="-25000">
                          <a:latin typeface="Times New Roman" panose="02020603050405020304" pitchFamily="18" charset="0"/>
                          <a:cs typeface="Times New Roman" panose="02020603050405020304" pitchFamily="18" charset="0"/>
                        </a:rPr>
                        <a:t>2</a:t>
                      </a:r>
                    </a:p>
                  </a:txBody>
                  <a:tcPr/>
                </a:tc>
                <a:tc>
                  <a:txBody>
                    <a:bodyPr/>
                    <a:lstStyle/>
                    <a:p>
                      <a:pPr algn="ctr">
                        <a:tabLst/>
                      </a:pPr>
                      <a:r>
                        <a:rPr lang="en-US" sz="2000" b="1">
                          <a:latin typeface="Times New Roman" panose="02020603050405020304" pitchFamily="18" charset="0"/>
                          <a:cs typeface="Times New Roman" panose="02020603050405020304" pitchFamily="18" charset="0"/>
                        </a:rPr>
                        <a:t>Tỉ lệ kiểu hình</a:t>
                      </a:r>
                    </a:p>
                  </a:txBody>
                  <a:tcPr/>
                </a:tc>
                <a:extLst>
                  <a:ext uri="{0D108BD9-81ED-4DB2-BD59-A6C34878D82A}">
                    <a16:rowId xmlns:a16="http://schemas.microsoft.com/office/drawing/2014/main" val="4094917893"/>
                  </a:ext>
                </a:extLst>
              </a:tr>
              <a:tr h="370840">
                <a:tc>
                  <a:txBody>
                    <a:bodyPr/>
                    <a:lstStyle/>
                    <a:p>
                      <a:r>
                        <a:rPr lang="en-US" sz="2000">
                          <a:latin typeface="Times New Roman" panose="02020603050405020304" pitchFamily="18" charset="0"/>
                          <a:cs typeface="Times New Roman" panose="02020603050405020304" pitchFamily="18" charset="0"/>
                        </a:rPr>
                        <a:t>Hoa đỏ x Hoa trắng</a:t>
                      </a:r>
                    </a:p>
                  </a:txBody>
                  <a:tcPr/>
                </a:tc>
                <a:tc>
                  <a:txBody>
                    <a:bodyPr/>
                    <a:lstStyle/>
                    <a:p>
                      <a:r>
                        <a:rPr lang="en-US" sz="2000">
                          <a:latin typeface="Times New Roman" panose="02020603050405020304" pitchFamily="18" charset="0"/>
                          <a:cs typeface="Times New Roman" panose="02020603050405020304" pitchFamily="18" charset="0"/>
                        </a:rPr>
                        <a:t>Hoa đỏ</a:t>
                      </a:r>
                    </a:p>
                  </a:txBody>
                  <a:tcPr/>
                </a:tc>
                <a:tc>
                  <a:txBody>
                    <a:bodyPr/>
                    <a:lstStyle/>
                    <a:p>
                      <a:r>
                        <a:rPr lang="en-US" sz="2000">
                          <a:latin typeface="Times New Roman" panose="02020603050405020304" pitchFamily="18" charset="0"/>
                          <a:cs typeface="Times New Roman" panose="02020603050405020304" pitchFamily="18" charset="0"/>
                        </a:rPr>
                        <a:t>705 hoa đỏ: 224 hoa trắng</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42567"/>
                  </a:ext>
                </a:extLst>
              </a:tr>
              <a:tr h="370840">
                <a:tc>
                  <a:txBody>
                    <a:bodyPr/>
                    <a:lstStyle/>
                    <a:p>
                      <a:r>
                        <a:rPr lang="en-US" sz="2000">
                          <a:latin typeface="Times New Roman" panose="02020603050405020304" pitchFamily="18" charset="0"/>
                          <a:cs typeface="Times New Roman" panose="02020603050405020304" pitchFamily="18" charset="0"/>
                        </a:rPr>
                        <a:t>Thân cao x Thân lùn</a:t>
                      </a:r>
                    </a:p>
                  </a:txBody>
                  <a:tcPr/>
                </a:tc>
                <a:tc>
                  <a:txBody>
                    <a:bodyPr/>
                    <a:lstStyle/>
                    <a:p>
                      <a:r>
                        <a:rPr lang="en-US" sz="2000">
                          <a:latin typeface="Times New Roman" panose="02020603050405020304" pitchFamily="18" charset="0"/>
                          <a:cs typeface="Times New Roman" panose="02020603050405020304" pitchFamily="18" charset="0"/>
                        </a:rPr>
                        <a:t>Thân cao</a:t>
                      </a:r>
                    </a:p>
                  </a:txBody>
                  <a:tcPr/>
                </a:tc>
                <a:tc>
                  <a:txBody>
                    <a:bodyPr/>
                    <a:lstStyle/>
                    <a:p>
                      <a:r>
                        <a:rPr lang="en-US" sz="2000">
                          <a:latin typeface="Times New Roman" panose="02020603050405020304" pitchFamily="18" charset="0"/>
                          <a:cs typeface="Times New Roman" panose="02020603050405020304" pitchFamily="18" charset="0"/>
                        </a:rPr>
                        <a:t>787 thân cao : 277 thân lùn</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81741522"/>
                  </a:ext>
                </a:extLst>
              </a:tr>
              <a:tr h="370840">
                <a:tc>
                  <a:txBody>
                    <a:bodyPr/>
                    <a:lstStyle/>
                    <a:p>
                      <a:r>
                        <a:rPr lang="en-US" sz="2000">
                          <a:latin typeface="Times New Roman" panose="02020603050405020304" pitchFamily="18" charset="0"/>
                          <a:cs typeface="Times New Roman" panose="02020603050405020304" pitchFamily="18" charset="0"/>
                        </a:rPr>
                        <a:t>Quả lục x quả vàng</a:t>
                      </a:r>
                    </a:p>
                  </a:txBody>
                  <a:tcPr/>
                </a:tc>
                <a:tc>
                  <a:txBody>
                    <a:bodyPr/>
                    <a:lstStyle/>
                    <a:p>
                      <a:r>
                        <a:rPr lang="en-US" sz="2000">
                          <a:latin typeface="Times New Roman" panose="02020603050405020304" pitchFamily="18" charset="0"/>
                          <a:cs typeface="Times New Roman" panose="02020603050405020304" pitchFamily="18" charset="0"/>
                        </a:rPr>
                        <a:t>Quả lục</a:t>
                      </a:r>
                    </a:p>
                  </a:txBody>
                  <a:tcPr/>
                </a:tc>
                <a:tc>
                  <a:txBody>
                    <a:bodyPr/>
                    <a:lstStyle/>
                    <a:p>
                      <a:r>
                        <a:rPr lang="en-US" sz="2000">
                          <a:latin typeface="Times New Roman" panose="02020603050405020304" pitchFamily="18" charset="0"/>
                          <a:cs typeface="Times New Roman" panose="02020603050405020304" pitchFamily="18" charset="0"/>
                        </a:rPr>
                        <a:t>428 quả lục : 152 quả vàng</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61189290"/>
                  </a:ext>
                </a:extLst>
              </a:tr>
            </a:tbl>
          </a:graphicData>
        </a:graphic>
      </p:graphicFrame>
      <p:sp>
        <p:nvSpPr>
          <p:cNvPr id="4" name="TextBox 3">
            <a:extLst>
              <a:ext uri="{FF2B5EF4-FFF2-40B4-BE49-F238E27FC236}">
                <a16:creationId xmlns:a16="http://schemas.microsoft.com/office/drawing/2014/main" id="{B3466407-8231-4311-9176-965FF75FE609}"/>
              </a:ext>
            </a:extLst>
          </p:cNvPr>
          <p:cNvSpPr txBox="1"/>
          <p:nvPr/>
        </p:nvSpPr>
        <p:spPr>
          <a:xfrm>
            <a:off x="385578" y="2905780"/>
            <a:ext cx="1159927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5/ Tính trạng trội được biểu hiện ở thế hệ lai nào?</a:t>
            </a:r>
          </a:p>
        </p:txBody>
      </p:sp>
      <p:sp>
        <p:nvSpPr>
          <p:cNvPr id="5" name="TextBox 4">
            <a:extLst>
              <a:ext uri="{FF2B5EF4-FFF2-40B4-BE49-F238E27FC236}">
                <a16:creationId xmlns:a16="http://schemas.microsoft.com/office/drawing/2014/main" id="{DC26FBDA-85E2-4F90-9556-F61AA4E906C1}"/>
              </a:ext>
            </a:extLst>
          </p:cNvPr>
          <p:cNvSpPr txBox="1"/>
          <p:nvPr/>
        </p:nvSpPr>
        <p:spPr>
          <a:xfrm>
            <a:off x="385578" y="3539682"/>
            <a:ext cx="1159927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6/ Tính trạng lặn được biểu hiện ở thế hệ lai nào?</a:t>
            </a:r>
          </a:p>
        </p:txBody>
      </p:sp>
    </p:spTree>
    <p:extLst>
      <p:ext uri="{BB962C8B-B14F-4D97-AF65-F5344CB8AC3E}">
        <p14:creationId xmlns:p14="http://schemas.microsoft.com/office/powerpoint/2010/main" val="169356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ý thuyết Sinh học 9 Bài 2: Lai một cặp tính trạng hay, chi tiết">
            <a:extLst>
              <a:ext uri="{FF2B5EF4-FFF2-40B4-BE49-F238E27FC236}">
                <a16:creationId xmlns:a16="http://schemas.microsoft.com/office/drawing/2014/main" id="{6690BF65-20D8-4444-8D37-2E52F4C9D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9646" y="239869"/>
            <a:ext cx="4252592" cy="4347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F24E17-8917-4775-90B5-CDC435EC507C}"/>
              </a:ext>
            </a:extLst>
          </p:cNvPr>
          <p:cNvSpPr txBox="1"/>
          <p:nvPr/>
        </p:nvSpPr>
        <p:spPr>
          <a:xfrm>
            <a:off x="121298" y="239869"/>
            <a:ext cx="7361853" cy="353943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7/ Dựa vào những kết quả thí nghiệm ở bảng 2 và cách gọi tên các tính trạng của Mendel, hãy điền các từ hay cụm từ: đồng tính, 3 trội : 1 lặn, vào chỗ trống trong câu sau: </a:t>
            </a:r>
          </a:p>
          <a:p>
            <a:r>
              <a:rPr lang="en-US" sz="2800">
                <a:latin typeface="Times New Roman" panose="02020603050405020304" pitchFamily="18" charset="0"/>
                <a:cs typeface="Times New Roman" panose="02020603050405020304" pitchFamily="18" charset="0"/>
              </a:rPr>
              <a:t>Khi lai hai bố mẹ khác nhau về một cặp tính trạng thuần chủng tương phản thì F1 ……………..về tính trạng của bố hoặc mẹ, còn F2 có sự phân li tính trạng theo tỉ lệ trung bình ………………</a:t>
            </a:r>
          </a:p>
        </p:txBody>
      </p:sp>
      <p:graphicFrame>
        <p:nvGraphicFramePr>
          <p:cNvPr id="4" name="Table 3">
            <a:extLst>
              <a:ext uri="{FF2B5EF4-FFF2-40B4-BE49-F238E27FC236}">
                <a16:creationId xmlns:a16="http://schemas.microsoft.com/office/drawing/2014/main" id="{188974B8-A8FF-482C-83FB-5D411AB6359C}"/>
              </a:ext>
            </a:extLst>
          </p:cNvPr>
          <p:cNvGraphicFramePr>
            <a:graphicFrameLocks noGrp="1"/>
          </p:cNvGraphicFramePr>
          <p:nvPr>
            <p:extLst>
              <p:ext uri="{D42A27DB-BD31-4B8C-83A1-F6EECF244321}">
                <p14:modId xmlns:p14="http://schemas.microsoft.com/office/powerpoint/2010/main" val="1777325064"/>
              </p:ext>
            </p:extLst>
          </p:nvPr>
        </p:nvGraphicFramePr>
        <p:xfrm>
          <a:off x="515729" y="4722407"/>
          <a:ext cx="10009202" cy="1584960"/>
        </p:xfrm>
        <a:graphic>
          <a:graphicData uri="http://schemas.openxmlformats.org/drawingml/2006/table">
            <a:tbl>
              <a:tblPr firstRow="1" bandRow="1">
                <a:tableStyleId>{5940675A-B579-460E-94D1-54222C63F5DA}</a:tableStyleId>
              </a:tblPr>
              <a:tblGrid>
                <a:gridCol w="2606904">
                  <a:extLst>
                    <a:ext uri="{9D8B030D-6E8A-4147-A177-3AD203B41FA5}">
                      <a16:colId xmlns:a16="http://schemas.microsoft.com/office/drawing/2014/main" val="1116786670"/>
                    </a:ext>
                  </a:extLst>
                </a:gridCol>
                <a:gridCol w="1319446">
                  <a:extLst>
                    <a:ext uri="{9D8B030D-6E8A-4147-A177-3AD203B41FA5}">
                      <a16:colId xmlns:a16="http://schemas.microsoft.com/office/drawing/2014/main" val="4170015848"/>
                    </a:ext>
                  </a:extLst>
                </a:gridCol>
                <a:gridCol w="3674902">
                  <a:extLst>
                    <a:ext uri="{9D8B030D-6E8A-4147-A177-3AD203B41FA5}">
                      <a16:colId xmlns:a16="http://schemas.microsoft.com/office/drawing/2014/main" val="1317453109"/>
                    </a:ext>
                  </a:extLst>
                </a:gridCol>
                <a:gridCol w="2407950">
                  <a:extLst>
                    <a:ext uri="{9D8B030D-6E8A-4147-A177-3AD203B41FA5}">
                      <a16:colId xmlns:a16="http://schemas.microsoft.com/office/drawing/2014/main" val="1657948296"/>
                    </a:ext>
                  </a:extLst>
                </a:gridCol>
              </a:tblGrid>
              <a:tr h="370840">
                <a:tc>
                  <a:txBody>
                    <a:bodyPr/>
                    <a:lstStyle/>
                    <a:p>
                      <a:pPr algn="ctr"/>
                      <a:r>
                        <a:rPr lang="en-US" sz="2000" b="1">
                          <a:latin typeface="Times New Roman" panose="02020603050405020304" pitchFamily="18" charset="0"/>
                          <a:cs typeface="Times New Roman" panose="02020603050405020304" pitchFamily="18" charset="0"/>
                        </a:rPr>
                        <a:t>P</a:t>
                      </a:r>
                    </a:p>
                  </a:txBody>
                  <a:tcPr/>
                </a:tc>
                <a:tc>
                  <a:txBody>
                    <a:bodyPr/>
                    <a:lstStyle/>
                    <a:p>
                      <a:pPr algn="ctr"/>
                      <a:r>
                        <a:rPr lang="en-US" sz="2000" b="1">
                          <a:latin typeface="Times New Roman" panose="02020603050405020304" pitchFamily="18" charset="0"/>
                          <a:cs typeface="Times New Roman" panose="02020603050405020304" pitchFamily="18" charset="0"/>
                        </a:rPr>
                        <a:t>F</a:t>
                      </a:r>
                      <a:r>
                        <a:rPr lang="en-US" sz="2000" b="1" baseline="-25000">
                          <a:latin typeface="Times New Roman" panose="02020603050405020304" pitchFamily="18" charset="0"/>
                          <a:cs typeface="Times New Roman" panose="02020603050405020304" pitchFamily="18" charset="0"/>
                        </a:rPr>
                        <a:t>1</a:t>
                      </a:r>
                    </a:p>
                  </a:txBody>
                  <a:tcPr/>
                </a:tc>
                <a:tc>
                  <a:txBody>
                    <a:bodyPr/>
                    <a:lstStyle/>
                    <a:p>
                      <a:pPr algn="ctr"/>
                      <a:r>
                        <a:rPr lang="en-US" sz="2000" b="1">
                          <a:latin typeface="Times New Roman" panose="02020603050405020304" pitchFamily="18" charset="0"/>
                          <a:cs typeface="Times New Roman" panose="02020603050405020304" pitchFamily="18" charset="0"/>
                        </a:rPr>
                        <a:t>F</a:t>
                      </a:r>
                      <a:r>
                        <a:rPr lang="en-US" sz="2000" b="1" baseline="-25000">
                          <a:latin typeface="Times New Roman" panose="02020603050405020304" pitchFamily="18" charset="0"/>
                          <a:cs typeface="Times New Roman" panose="02020603050405020304" pitchFamily="18" charset="0"/>
                        </a:rPr>
                        <a:t>2</a:t>
                      </a:r>
                    </a:p>
                  </a:txBody>
                  <a:tcPr/>
                </a:tc>
                <a:tc>
                  <a:txBody>
                    <a:bodyPr/>
                    <a:lstStyle/>
                    <a:p>
                      <a:pPr algn="ctr">
                        <a:tabLst/>
                      </a:pPr>
                      <a:r>
                        <a:rPr lang="en-US" sz="2000" b="1">
                          <a:latin typeface="Times New Roman" panose="02020603050405020304" pitchFamily="18" charset="0"/>
                          <a:cs typeface="Times New Roman" panose="02020603050405020304" pitchFamily="18" charset="0"/>
                        </a:rPr>
                        <a:t>Tỉ lệ kiểu hình</a:t>
                      </a:r>
                    </a:p>
                  </a:txBody>
                  <a:tcPr/>
                </a:tc>
                <a:extLst>
                  <a:ext uri="{0D108BD9-81ED-4DB2-BD59-A6C34878D82A}">
                    <a16:rowId xmlns:a16="http://schemas.microsoft.com/office/drawing/2014/main" val="4094917893"/>
                  </a:ext>
                </a:extLst>
              </a:tr>
              <a:tr h="370840">
                <a:tc>
                  <a:txBody>
                    <a:bodyPr/>
                    <a:lstStyle/>
                    <a:p>
                      <a:r>
                        <a:rPr lang="en-US" sz="2000">
                          <a:latin typeface="Times New Roman" panose="02020603050405020304" pitchFamily="18" charset="0"/>
                          <a:cs typeface="Times New Roman" panose="02020603050405020304" pitchFamily="18" charset="0"/>
                        </a:rPr>
                        <a:t>Hoa đỏ x Hoa trắng</a:t>
                      </a:r>
                    </a:p>
                  </a:txBody>
                  <a:tcPr/>
                </a:tc>
                <a:tc>
                  <a:txBody>
                    <a:bodyPr/>
                    <a:lstStyle/>
                    <a:p>
                      <a:r>
                        <a:rPr lang="en-US" sz="2000">
                          <a:latin typeface="Times New Roman" panose="02020603050405020304" pitchFamily="18" charset="0"/>
                          <a:cs typeface="Times New Roman" panose="02020603050405020304" pitchFamily="18" charset="0"/>
                        </a:rPr>
                        <a:t>Hoa đỏ</a:t>
                      </a:r>
                    </a:p>
                  </a:txBody>
                  <a:tcPr/>
                </a:tc>
                <a:tc>
                  <a:txBody>
                    <a:bodyPr/>
                    <a:lstStyle/>
                    <a:p>
                      <a:r>
                        <a:rPr lang="en-US" sz="2000">
                          <a:latin typeface="Times New Roman" panose="02020603050405020304" pitchFamily="18" charset="0"/>
                          <a:cs typeface="Times New Roman" panose="02020603050405020304" pitchFamily="18" charset="0"/>
                        </a:rPr>
                        <a:t>705 hoa đỏ: 224 hoa trắng</a:t>
                      </a:r>
                    </a:p>
                  </a:txBody>
                  <a:tcPr/>
                </a:tc>
                <a:tc>
                  <a:txBody>
                    <a:bodyPr/>
                    <a:lstStyle/>
                    <a:p>
                      <a:r>
                        <a:rPr lang="en-US" sz="2000">
                          <a:latin typeface="Times New Roman" panose="02020603050405020304" pitchFamily="18" charset="0"/>
                          <a:cs typeface="Times New Roman" panose="02020603050405020304" pitchFamily="18" charset="0"/>
                        </a:rPr>
                        <a:t>3 hoa đỏ: 1 hoa trắng</a:t>
                      </a:r>
                    </a:p>
                  </a:txBody>
                  <a:tcPr/>
                </a:tc>
                <a:extLst>
                  <a:ext uri="{0D108BD9-81ED-4DB2-BD59-A6C34878D82A}">
                    <a16:rowId xmlns:a16="http://schemas.microsoft.com/office/drawing/2014/main" val="3042567"/>
                  </a:ext>
                </a:extLst>
              </a:tr>
              <a:tr h="370840">
                <a:tc>
                  <a:txBody>
                    <a:bodyPr/>
                    <a:lstStyle/>
                    <a:p>
                      <a:r>
                        <a:rPr lang="en-US" sz="2000">
                          <a:latin typeface="Times New Roman" panose="02020603050405020304" pitchFamily="18" charset="0"/>
                          <a:cs typeface="Times New Roman" panose="02020603050405020304" pitchFamily="18" charset="0"/>
                        </a:rPr>
                        <a:t>Thân cao x Thân lùn</a:t>
                      </a:r>
                    </a:p>
                  </a:txBody>
                  <a:tcPr/>
                </a:tc>
                <a:tc>
                  <a:txBody>
                    <a:bodyPr/>
                    <a:lstStyle/>
                    <a:p>
                      <a:r>
                        <a:rPr lang="en-US" sz="2000">
                          <a:latin typeface="Times New Roman" panose="02020603050405020304" pitchFamily="18" charset="0"/>
                          <a:cs typeface="Times New Roman" panose="02020603050405020304" pitchFamily="18" charset="0"/>
                        </a:rPr>
                        <a:t>Thân cao</a:t>
                      </a:r>
                    </a:p>
                  </a:txBody>
                  <a:tcPr/>
                </a:tc>
                <a:tc>
                  <a:txBody>
                    <a:bodyPr/>
                    <a:lstStyle/>
                    <a:p>
                      <a:r>
                        <a:rPr lang="en-US" sz="2000">
                          <a:latin typeface="Times New Roman" panose="02020603050405020304" pitchFamily="18" charset="0"/>
                          <a:cs typeface="Times New Roman" panose="02020603050405020304" pitchFamily="18" charset="0"/>
                        </a:rPr>
                        <a:t>787 thân cao : 277 thân lùn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Times New Roman" panose="02020603050405020304" pitchFamily="18" charset="0"/>
                          <a:cs typeface="Times New Roman" panose="02020603050405020304" pitchFamily="18" charset="0"/>
                        </a:rPr>
                        <a:t>3 thân cao: 1 thân lùn</a:t>
                      </a:r>
                    </a:p>
                  </a:txBody>
                  <a:tcPr/>
                </a:tc>
                <a:extLst>
                  <a:ext uri="{0D108BD9-81ED-4DB2-BD59-A6C34878D82A}">
                    <a16:rowId xmlns:a16="http://schemas.microsoft.com/office/drawing/2014/main" val="4081741522"/>
                  </a:ext>
                </a:extLst>
              </a:tr>
              <a:tr h="370840">
                <a:tc>
                  <a:txBody>
                    <a:bodyPr/>
                    <a:lstStyle/>
                    <a:p>
                      <a:r>
                        <a:rPr lang="en-US" sz="2000">
                          <a:latin typeface="Times New Roman" panose="02020603050405020304" pitchFamily="18" charset="0"/>
                          <a:cs typeface="Times New Roman" panose="02020603050405020304" pitchFamily="18" charset="0"/>
                        </a:rPr>
                        <a:t>Quả lục x quả vàng</a:t>
                      </a:r>
                    </a:p>
                  </a:txBody>
                  <a:tcPr/>
                </a:tc>
                <a:tc>
                  <a:txBody>
                    <a:bodyPr/>
                    <a:lstStyle/>
                    <a:p>
                      <a:r>
                        <a:rPr lang="en-US" sz="2000">
                          <a:latin typeface="Times New Roman" panose="02020603050405020304" pitchFamily="18" charset="0"/>
                          <a:cs typeface="Times New Roman" panose="02020603050405020304" pitchFamily="18" charset="0"/>
                        </a:rPr>
                        <a:t>Quả lục</a:t>
                      </a:r>
                    </a:p>
                  </a:txBody>
                  <a:tcPr/>
                </a:tc>
                <a:tc>
                  <a:txBody>
                    <a:bodyPr/>
                    <a:lstStyle/>
                    <a:p>
                      <a:r>
                        <a:rPr lang="en-US" sz="2000">
                          <a:latin typeface="Times New Roman" panose="02020603050405020304" pitchFamily="18" charset="0"/>
                          <a:cs typeface="Times New Roman" panose="02020603050405020304" pitchFamily="18" charset="0"/>
                        </a:rPr>
                        <a:t>428 quả lục : 152 quả vàng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Times New Roman" panose="02020603050405020304" pitchFamily="18" charset="0"/>
                          <a:cs typeface="Times New Roman" panose="02020603050405020304" pitchFamily="18" charset="0"/>
                        </a:rPr>
                        <a:t>3 quả lục: 1 quả vàng</a:t>
                      </a:r>
                    </a:p>
                  </a:txBody>
                  <a:tcPr/>
                </a:tc>
                <a:extLst>
                  <a:ext uri="{0D108BD9-81ED-4DB2-BD59-A6C34878D82A}">
                    <a16:rowId xmlns:a16="http://schemas.microsoft.com/office/drawing/2014/main" val="3261189290"/>
                  </a:ext>
                </a:extLst>
              </a:tr>
            </a:tbl>
          </a:graphicData>
        </a:graphic>
      </p:graphicFrame>
      <p:sp>
        <p:nvSpPr>
          <p:cNvPr id="2" name="TextBox 1">
            <a:extLst>
              <a:ext uri="{FF2B5EF4-FFF2-40B4-BE49-F238E27FC236}">
                <a16:creationId xmlns:a16="http://schemas.microsoft.com/office/drawing/2014/main" id="{2E9FB515-4C86-4745-ABDF-71DD89D090F1}"/>
              </a:ext>
            </a:extLst>
          </p:cNvPr>
          <p:cNvSpPr txBox="1"/>
          <p:nvPr/>
        </p:nvSpPr>
        <p:spPr>
          <a:xfrm>
            <a:off x="4907707" y="2295331"/>
            <a:ext cx="1802461"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đồng tính</a:t>
            </a:r>
            <a:endParaRPr lang="en-US" sz="2800">
              <a:solidFill>
                <a:srgbClr val="FF0000"/>
              </a:solidFill>
            </a:endParaRPr>
          </a:p>
        </p:txBody>
      </p:sp>
      <p:sp>
        <p:nvSpPr>
          <p:cNvPr id="6" name="TextBox 5">
            <a:extLst>
              <a:ext uri="{FF2B5EF4-FFF2-40B4-BE49-F238E27FC236}">
                <a16:creationId xmlns:a16="http://schemas.microsoft.com/office/drawing/2014/main" id="{8422A169-42C7-41D7-8625-120535CBCE7D}"/>
              </a:ext>
            </a:extLst>
          </p:cNvPr>
          <p:cNvSpPr txBox="1"/>
          <p:nvPr/>
        </p:nvSpPr>
        <p:spPr>
          <a:xfrm>
            <a:off x="4679835" y="3218755"/>
            <a:ext cx="2258203"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3 trội : 1 lặn</a:t>
            </a:r>
            <a:endParaRPr lang="en-US" sz="2800">
              <a:solidFill>
                <a:srgbClr val="FF0000"/>
              </a:solidFill>
            </a:endParaRPr>
          </a:p>
        </p:txBody>
      </p:sp>
    </p:spTree>
    <p:extLst>
      <p:ext uri="{BB962C8B-B14F-4D97-AF65-F5344CB8AC3E}">
        <p14:creationId xmlns:p14="http://schemas.microsoft.com/office/powerpoint/2010/main" val="338804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i một cặp tính trạng">
            <a:extLst>
              <a:ext uri="{FF2B5EF4-FFF2-40B4-BE49-F238E27FC236}">
                <a16:creationId xmlns:a16="http://schemas.microsoft.com/office/drawing/2014/main" id="{90366C8D-6644-41E9-9F7A-F814003A3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22" y="156336"/>
            <a:ext cx="5054930" cy="65453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4E47BF8-9149-4CE2-8F1C-180ADB858057}"/>
              </a:ext>
            </a:extLst>
          </p:cNvPr>
          <p:cNvSpPr txBox="1"/>
          <p:nvPr/>
        </p:nvSpPr>
        <p:spPr>
          <a:xfrm>
            <a:off x="110790" y="156336"/>
            <a:ext cx="6252687"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II. Mendel giải thích kết quả thí nghiệm</a:t>
            </a:r>
          </a:p>
        </p:txBody>
      </p:sp>
      <p:sp>
        <p:nvSpPr>
          <p:cNvPr id="4" name="TextBox 3">
            <a:extLst>
              <a:ext uri="{FF2B5EF4-FFF2-40B4-BE49-F238E27FC236}">
                <a16:creationId xmlns:a16="http://schemas.microsoft.com/office/drawing/2014/main" id="{1E61271F-AEC2-4E5C-9C29-FBB0D564598D}"/>
              </a:ext>
            </a:extLst>
          </p:cNvPr>
          <p:cNvSpPr txBox="1"/>
          <p:nvPr/>
        </p:nvSpPr>
        <p:spPr>
          <a:xfrm>
            <a:off x="110790" y="679556"/>
            <a:ext cx="6635243"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8/ Tỉ lệ các loại giao tử ở F</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và tỉ lệ các loại hợp tử ở F</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F10873B1-6AD7-4E81-9D49-FEA9F3B3A8BF}"/>
              </a:ext>
            </a:extLst>
          </p:cNvPr>
          <p:cNvSpPr txBox="1"/>
          <p:nvPr/>
        </p:nvSpPr>
        <p:spPr>
          <a:xfrm>
            <a:off x="29585" y="1782395"/>
            <a:ext cx="6635243"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9/ Tại sao F</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lại có tỉ lệ 3 hoa đỏ: 1 hoa trắng?</a:t>
            </a:r>
          </a:p>
        </p:txBody>
      </p:sp>
      <p:sp>
        <p:nvSpPr>
          <p:cNvPr id="6" name="TextBox 5">
            <a:extLst>
              <a:ext uri="{FF2B5EF4-FFF2-40B4-BE49-F238E27FC236}">
                <a16:creationId xmlns:a16="http://schemas.microsoft.com/office/drawing/2014/main" id="{AE29E7A7-82C8-4D03-B195-AEB0A506D0DB}"/>
              </a:ext>
            </a:extLst>
          </p:cNvPr>
          <p:cNvSpPr txBox="1"/>
          <p:nvPr/>
        </p:nvSpPr>
        <p:spPr>
          <a:xfrm>
            <a:off x="-11018" y="2951945"/>
            <a:ext cx="66352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10/ Phát biểu nội dung quy luật phân li?</a:t>
            </a:r>
          </a:p>
        </p:txBody>
      </p:sp>
    </p:spTree>
    <p:extLst>
      <p:ext uri="{BB962C8B-B14F-4D97-AF65-F5344CB8AC3E}">
        <p14:creationId xmlns:p14="http://schemas.microsoft.com/office/powerpoint/2010/main" val="119170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24C412-C620-4B9B-9400-2039ED58C35F}"/>
              </a:ext>
            </a:extLst>
          </p:cNvPr>
          <p:cNvSpPr/>
          <p:nvPr/>
        </p:nvSpPr>
        <p:spPr>
          <a:xfrm>
            <a:off x="4873607" y="224135"/>
            <a:ext cx="2888676"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CỦNG CỐ</a:t>
            </a:r>
          </a:p>
        </p:txBody>
      </p:sp>
      <p:sp>
        <p:nvSpPr>
          <p:cNvPr id="3" name="TextBox 2">
            <a:extLst>
              <a:ext uri="{FF2B5EF4-FFF2-40B4-BE49-F238E27FC236}">
                <a16:creationId xmlns:a16="http://schemas.microsoft.com/office/drawing/2014/main" id="{0D6AAB7F-E109-4B29-81F4-FED5967F7314}"/>
              </a:ext>
            </a:extLst>
          </p:cNvPr>
          <p:cNvSpPr txBox="1"/>
          <p:nvPr/>
        </p:nvSpPr>
        <p:spPr>
          <a:xfrm>
            <a:off x="380867" y="1147465"/>
            <a:ext cx="924832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 Phát biểu nội dung quy luật đồng tính và phân tính?</a:t>
            </a:r>
          </a:p>
        </p:txBody>
      </p:sp>
      <p:sp>
        <p:nvSpPr>
          <p:cNvPr id="4" name="TextBox 3">
            <a:extLst>
              <a:ext uri="{FF2B5EF4-FFF2-40B4-BE49-F238E27FC236}">
                <a16:creationId xmlns:a16="http://schemas.microsoft.com/office/drawing/2014/main" id="{E26CD103-9225-4F80-B1F3-76CDC5DA320B}"/>
              </a:ext>
            </a:extLst>
          </p:cNvPr>
          <p:cNvSpPr txBox="1"/>
          <p:nvPr/>
        </p:nvSpPr>
        <p:spPr>
          <a:xfrm>
            <a:off x="380867" y="1809185"/>
            <a:ext cx="66352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 Phát biểu nội dung quy luật phân li?</a:t>
            </a:r>
          </a:p>
        </p:txBody>
      </p:sp>
      <p:sp>
        <p:nvSpPr>
          <p:cNvPr id="5" name="TextBox 4">
            <a:extLst>
              <a:ext uri="{FF2B5EF4-FFF2-40B4-BE49-F238E27FC236}">
                <a16:creationId xmlns:a16="http://schemas.microsoft.com/office/drawing/2014/main" id="{5C7258F7-A8AD-4983-A339-B44D09BD8016}"/>
              </a:ext>
            </a:extLst>
          </p:cNvPr>
          <p:cNvSpPr txBox="1"/>
          <p:nvPr/>
        </p:nvSpPr>
        <p:spPr>
          <a:xfrm>
            <a:off x="380867" y="2470905"/>
            <a:ext cx="11487673" cy="224676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 </a:t>
            </a:r>
            <a:r>
              <a:rPr lang="en-US" sz="2800">
                <a:latin typeface="Times New Roman" panose="02020603050405020304" pitchFamily="18" charset="0"/>
                <a:ea typeface="Arial" panose="020B0604020202020204" pitchFamily="34" charset="0"/>
                <a:cs typeface="Times New Roman" panose="02020603050405020304" pitchFamily="18" charset="0"/>
              </a:rPr>
              <a:t>Ở lúa, tính trạng hạt dài là trội hoàn toàn so với tính trạng hạt tròn. Cho lai cây lúa hạt dài thuần chủng với cây lúa hạt tròn thuần chủng.</a:t>
            </a:r>
            <a:endParaRPr lang="en-US" sz="2000">
              <a:latin typeface="Arial" panose="020B0604020202020204" pitchFamily="34" charset="0"/>
              <a:ea typeface="Arial" panose="020B0604020202020204" pitchFamily="34" charset="0"/>
              <a:cs typeface="Times New Roman" panose="02020603050405020304" pitchFamily="18" charset="0"/>
            </a:endParaRPr>
          </a:p>
          <a:p>
            <a:r>
              <a:rPr lang="en-US" sz="2800">
                <a:latin typeface="Times New Roman" panose="02020603050405020304" pitchFamily="18" charset="0"/>
                <a:ea typeface="Arial" panose="020B0604020202020204" pitchFamily="34" charset="0"/>
                <a:cs typeface="Times New Roman" panose="02020603050405020304" pitchFamily="18" charset="0"/>
              </a:rPr>
              <a:t>   a. Viết sơ đồ lai từ P đến F</a:t>
            </a:r>
            <a:r>
              <a:rPr lang="en-US" sz="2800" baseline="-25000">
                <a:latin typeface="Times New Roman" panose="02020603050405020304" pitchFamily="18" charset="0"/>
                <a:ea typeface="Arial" panose="020B0604020202020204" pitchFamily="34" charset="0"/>
                <a:cs typeface="Times New Roman" panose="02020603050405020304" pitchFamily="18" charset="0"/>
              </a:rPr>
              <a:t>1</a:t>
            </a:r>
            <a:r>
              <a:rPr lang="en-US" sz="2800">
                <a:latin typeface="Times New Roman" panose="02020603050405020304" pitchFamily="18" charset="0"/>
                <a:ea typeface="Arial" panose="020B0604020202020204" pitchFamily="34" charset="0"/>
                <a:cs typeface="Times New Roman" panose="02020603050405020304" pitchFamily="18" charset="0"/>
              </a:rPr>
              <a:t>.</a:t>
            </a:r>
            <a:endParaRPr lang="en-US" sz="2000">
              <a:latin typeface="Arial" panose="020B0604020202020204" pitchFamily="34" charset="0"/>
              <a:ea typeface="Arial" panose="020B0604020202020204" pitchFamily="34" charset="0"/>
              <a:cs typeface="Times New Roman" panose="02020603050405020304" pitchFamily="18" charset="0"/>
            </a:endParaRPr>
          </a:p>
          <a:p>
            <a:r>
              <a:rPr lang="en-US" sz="2800">
                <a:latin typeface="Times New Roman" panose="02020603050405020304" pitchFamily="18" charset="0"/>
                <a:ea typeface="Arial" panose="020B0604020202020204" pitchFamily="34" charset="0"/>
              </a:rPr>
              <a:t>   b. Cho các cây F</a:t>
            </a:r>
            <a:r>
              <a:rPr lang="en-US" sz="2800" baseline="-25000">
                <a:latin typeface="Times New Roman" panose="02020603050405020304" pitchFamily="18" charset="0"/>
                <a:ea typeface="Arial" panose="020B0604020202020204" pitchFamily="34" charset="0"/>
              </a:rPr>
              <a:t>1</a:t>
            </a:r>
            <a:r>
              <a:rPr lang="en-US" sz="2800">
                <a:latin typeface="Times New Roman" panose="02020603050405020304" pitchFamily="18" charset="0"/>
                <a:ea typeface="Arial" panose="020B0604020202020204" pitchFamily="34" charset="0"/>
              </a:rPr>
              <a:t> lai với nhau. Xác định kết quả ở F</a:t>
            </a:r>
            <a:r>
              <a:rPr lang="en-US" sz="2800" baseline="-25000">
                <a:latin typeface="Times New Roman" panose="02020603050405020304" pitchFamily="18" charset="0"/>
                <a:ea typeface="Arial" panose="020B0604020202020204" pitchFamily="34" charset="0"/>
              </a:rPr>
              <a:t>2</a:t>
            </a:r>
            <a:r>
              <a:rPr lang="en-US" sz="2800">
                <a:latin typeface="Times New Roman" panose="02020603050405020304" pitchFamily="18" charset="0"/>
                <a:ea typeface="Arial" panose="020B0604020202020204" pitchFamily="34" charset="0"/>
              </a:rPr>
              <a:t>.</a:t>
            </a:r>
          </a:p>
          <a:p>
            <a:r>
              <a:rPr lang="en-US" sz="2800">
                <a:solidFill>
                  <a:srgbClr val="FF0000"/>
                </a:solidFill>
                <a:latin typeface="Times New Roman" panose="02020603050405020304" pitchFamily="18" charset="0"/>
                <a:cs typeface="Times New Roman" panose="02020603050405020304" pitchFamily="18" charset="0"/>
              </a:rPr>
              <a:t>( Ghi tóm tắt và lời giải câu 3 vào phần bài tập trong vở)</a:t>
            </a:r>
            <a:r>
              <a:rPr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3922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503</Words>
  <Application>Microsoft Office PowerPoint</Application>
  <PresentationFormat>Widescreen</PresentationFormat>
  <Paragraphs>57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5</cp:revision>
  <dcterms:created xsi:type="dcterms:W3CDTF">2022-09-05T11:07:08Z</dcterms:created>
  <dcterms:modified xsi:type="dcterms:W3CDTF">2022-09-05T11:32:29Z</dcterms:modified>
</cp:coreProperties>
</file>